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3" r:id="rId2"/>
    <p:sldId id="257" r:id="rId3"/>
    <p:sldId id="256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4524-7B55-4309-9521-2DD3A53EEED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00635B-66CF-4683-A022-AD6E86237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4524-7B55-4309-9521-2DD3A53EEED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635B-66CF-4683-A022-AD6E86237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4524-7B55-4309-9521-2DD3A53EEED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635B-66CF-4683-A022-AD6E86237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4524-7B55-4309-9521-2DD3A53EEED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00635B-66CF-4683-A022-AD6E86237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4524-7B55-4309-9521-2DD3A53EEED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635B-66CF-4683-A022-AD6E862379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4524-7B55-4309-9521-2DD3A53EEED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635B-66CF-4683-A022-AD6E86237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4524-7B55-4309-9521-2DD3A53EEED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000635B-66CF-4683-A022-AD6E8623791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4524-7B55-4309-9521-2DD3A53EEED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635B-66CF-4683-A022-AD6E86237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4524-7B55-4309-9521-2DD3A53EEED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635B-66CF-4683-A022-AD6E86237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4524-7B55-4309-9521-2DD3A53EEED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635B-66CF-4683-A022-AD6E86237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4524-7B55-4309-9521-2DD3A53EEED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635B-66CF-4683-A022-AD6E8623791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C84524-7B55-4309-9521-2DD3A53EEEDA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00635B-66CF-4683-A022-AD6E862379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a Thesis Statement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90091"/>
            <a:ext cx="6553200" cy="4292346"/>
          </a:xfrm>
        </p:spPr>
      </p:pic>
    </p:spTree>
    <p:extLst>
      <p:ext uri="{BB962C8B-B14F-4D97-AF65-F5344CB8AC3E}">
        <p14:creationId xmlns:p14="http://schemas.microsoft.com/office/powerpoint/2010/main" val="3987019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7700" y="1295400"/>
            <a:ext cx="8001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 smtClean="0">
              <a:solidFill>
                <a:schemeClr val="tx2"/>
              </a:solidFill>
              <a:latin typeface="Baskerville Old Face" panose="02020602080505020303" pitchFamily="18" charset="0"/>
            </a:endParaRPr>
          </a:p>
          <a:p>
            <a:r>
              <a:rPr lang="en-US" sz="36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A </a:t>
            </a:r>
            <a:r>
              <a:rPr lang="en-US" sz="3600" dirty="0">
                <a:solidFill>
                  <a:schemeClr val="tx2"/>
                </a:solidFill>
                <a:latin typeface="Baskerville Old Face" panose="02020602080505020303" pitchFamily="18" charset="0"/>
              </a:rPr>
              <a:t>good thesis statement must </a:t>
            </a:r>
          </a:p>
          <a:p>
            <a:r>
              <a:rPr lang="en-US" sz="3600" dirty="0">
                <a:solidFill>
                  <a:schemeClr val="tx2"/>
                </a:solidFill>
                <a:latin typeface="Baskerville Old Face" panose="02020602080505020303" pitchFamily="18" charset="0"/>
              </a:rPr>
              <a:t>	1) </a:t>
            </a:r>
            <a:r>
              <a:rPr lang="en-US" sz="36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Clearly </a:t>
            </a:r>
            <a:r>
              <a:rPr lang="en-US" sz="3600" dirty="0">
                <a:solidFill>
                  <a:schemeClr val="tx2"/>
                </a:solidFill>
                <a:latin typeface="Baskerville Old Face" panose="02020602080505020303" pitchFamily="18" charset="0"/>
              </a:rPr>
              <a:t>state a </a:t>
            </a:r>
            <a:r>
              <a:rPr lang="en-US" sz="36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topic</a:t>
            </a:r>
          </a:p>
          <a:p>
            <a:endParaRPr lang="en-US" sz="3600" dirty="0">
              <a:solidFill>
                <a:schemeClr val="tx2"/>
              </a:solidFill>
              <a:latin typeface="Baskerville Old Face" panose="02020602080505020303" pitchFamily="18" charset="0"/>
            </a:endParaRPr>
          </a:p>
          <a:p>
            <a:r>
              <a:rPr lang="en-US" sz="3600" dirty="0">
                <a:solidFill>
                  <a:schemeClr val="tx2"/>
                </a:solidFill>
                <a:latin typeface="Baskerville Old Face" panose="02020602080505020303" pitchFamily="18" charset="0"/>
              </a:rPr>
              <a:t>	2) </a:t>
            </a:r>
            <a:r>
              <a:rPr lang="en-US" sz="36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Indicate </a:t>
            </a:r>
            <a:r>
              <a:rPr lang="en-US" sz="3600" dirty="0">
                <a:solidFill>
                  <a:schemeClr val="tx2"/>
                </a:solidFill>
                <a:latin typeface="Baskerville Old Face" panose="02020602080505020303" pitchFamily="18" charset="0"/>
              </a:rPr>
              <a:t>what you want the </a:t>
            </a:r>
            <a:r>
              <a:rPr lang="en-US" sz="36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	reader </a:t>
            </a:r>
            <a:r>
              <a:rPr lang="en-US" sz="3600" dirty="0">
                <a:solidFill>
                  <a:schemeClr val="tx2"/>
                </a:solidFill>
                <a:latin typeface="Baskerville Old Face" panose="02020602080505020303" pitchFamily="18" charset="0"/>
              </a:rPr>
              <a:t>to know about the </a:t>
            </a:r>
            <a:r>
              <a:rPr lang="en-US" sz="36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	</a:t>
            </a:r>
            <a:r>
              <a:rPr lang="en-US" sz="36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topic</a:t>
            </a:r>
          </a:p>
          <a:p>
            <a:endParaRPr lang="en-US" sz="3600" dirty="0">
              <a:solidFill>
                <a:schemeClr val="tx2"/>
              </a:solidFill>
              <a:latin typeface="Baskerville Old Face" panose="02020602080505020303" pitchFamily="18" charset="0"/>
            </a:endParaRPr>
          </a:p>
          <a:p>
            <a:r>
              <a:rPr lang="en-US" sz="3600" dirty="0">
                <a:solidFill>
                  <a:schemeClr val="tx2"/>
                </a:solidFill>
                <a:latin typeface="Baskerville Old Face" panose="02020602080505020303" pitchFamily="18" charset="0"/>
              </a:rPr>
              <a:t>	3)  </a:t>
            </a:r>
            <a:r>
              <a:rPr lang="en-US" sz="36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Invite </a:t>
            </a:r>
            <a:r>
              <a:rPr lang="en-US" sz="3600" dirty="0">
                <a:solidFill>
                  <a:schemeClr val="tx2"/>
                </a:solidFill>
                <a:latin typeface="Baskerville Old Face" panose="02020602080505020303" pitchFamily="18" charset="0"/>
              </a:rPr>
              <a:t>further </a:t>
            </a:r>
            <a:r>
              <a:rPr lang="en-US" sz="36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	discussion/elaboration</a:t>
            </a:r>
            <a:r>
              <a:rPr lang="en-US" sz="3600" dirty="0">
                <a:solidFill>
                  <a:schemeClr val="tx2"/>
                </a:solidFill>
                <a:latin typeface="Baskerville Old Face" panose="020206020805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035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219200"/>
            <a:ext cx="8686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1</a:t>
            </a:r>
            <a:r>
              <a:rPr lang="en-US" sz="2000" dirty="0"/>
              <a:t>.  I went to Alabama last year.</a:t>
            </a:r>
          </a:p>
          <a:p>
            <a:r>
              <a:rPr lang="en-US" sz="2000" dirty="0" smtClean="0"/>
              <a:t>2</a:t>
            </a:r>
            <a:r>
              <a:rPr lang="en-US" sz="2000" dirty="0"/>
              <a:t>.  Alabama is the ideal place to go for a winter vacation.</a:t>
            </a:r>
          </a:p>
          <a:p>
            <a:r>
              <a:rPr lang="en-US" sz="2000" dirty="0"/>
              <a:t> 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1</a:t>
            </a:r>
            <a:r>
              <a:rPr lang="en-US" sz="2000" dirty="0"/>
              <a:t>.  My brother listens to rap music all the time.</a:t>
            </a:r>
          </a:p>
          <a:p>
            <a:r>
              <a:rPr lang="en-US" sz="2000" dirty="0" smtClean="0"/>
              <a:t>2</a:t>
            </a:r>
            <a:r>
              <a:rPr lang="en-US" sz="2000" dirty="0"/>
              <a:t>.  Modern rap has led to creative innovations in music.</a:t>
            </a:r>
          </a:p>
          <a:p>
            <a:r>
              <a:rPr lang="en-US" sz="2000" dirty="0"/>
              <a:t> 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1</a:t>
            </a:r>
            <a:r>
              <a:rPr lang="en-US" sz="2000" dirty="0"/>
              <a:t>.  I have never seen so much trash in all my life.</a:t>
            </a:r>
          </a:p>
          <a:p>
            <a:pPr marL="457200" indent="-457200">
              <a:buAutoNum type="arabicPeriod" startAt="2"/>
            </a:pPr>
            <a:r>
              <a:rPr lang="en-US" sz="2000" dirty="0" smtClean="0"/>
              <a:t>Last </a:t>
            </a:r>
            <a:r>
              <a:rPr lang="en-US" sz="2000" dirty="0"/>
              <a:t>summer I worked for a trash collection company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 smtClean="0"/>
              <a:t>1</a:t>
            </a:r>
            <a:r>
              <a:rPr lang="en-US" sz="2000" dirty="0"/>
              <a:t>.  The fresh smell of a newly planted garden is the best part of spring.</a:t>
            </a:r>
          </a:p>
          <a:p>
            <a:r>
              <a:rPr lang="en-US" sz="2000" dirty="0" smtClean="0"/>
              <a:t>2</a:t>
            </a:r>
            <a:r>
              <a:rPr lang="en-US" sz="2000" dirty="0"/>
              <a:t>.  Irises and azaleas are beginning to bloom in the garden.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8106" y="5334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Developing a Thesis Statement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281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Defining a Thesis statement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447800"/>
            <a:ext cx="8763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Baskerville Old Face" panose="02020602080505020303" pitchFamily="18" charset="0"/>
              </a:rPr>
              <a:t>Remember a thesis statement defines your controlling idea</a:t>
            </a:r>
            <a:r>
              <a:rPr lang="en-US" sz="2800" dirty="0" smtClean="0">
                <a:latin typeface="Baskerville Old Face" panose="02020602080505020303" pitchFamily="18" charset="0"/>
              </a:rPr>
              <a:t>.</a:t>
            </a:r>
          </a:p>
          <a:p>
            <a:endParaRPr lang="en-US" sz="2800" dirty="0">
              <a:latin typeface="Baskerville Old Face" panose="02020602080505020303" pitchFamily="18" charset="0"/>
            </a:endParaRPr>
          </a:p>
          <a:p>
            <a:r>
              <a:rPr lang="en-US" sz="2800" dirty="0">
                <a:latin typeface="Baskerville Old Face" panose="02020602080505020303" pitchFamily="18" charset="0"/>
              </a:rPr>
              <a:t>To make sure you maintain a controlling idea, when you are faced with a writing prompt, you need first to ask yourself 3 questions.</a:t>
            </a:r>
          </a:p>
          <a:p>
            <a:r>
              <a:rPr lang="en-US" sz="2800" dirty="0">
                <a:latin typeface="Baskerville Old Face" panose="02020602080505020303" pitchFamily="18" charset="0"/>
              </a:rPr>
              <a:t> 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Baskerville Old Face" panose="02020602080505020303" pitchFamily="18" charset="0"/>
              </a:rPr>
              <a:t>What </a:t>
            </a:r>
            <a:r>
              <a:rPr lang="en-US" sz="2800" dirty="0">
                <a:latin typeface="Baskerville Old Face" panose="02020602080505020303" pitchFamily="18" charset="0"/>
              </a:rPr>
              <a:t>is the subject of my essay? (Subject</a:t>
            </a:r>
            <a:r>
              <a:rPr lang="en-US" sz="2800" dirty="0" smtClean="0">
                <a:latin typeface="Baskerville Old Face" panose="02020602080505020303" pitchFamily="18" charset="0"/>
              </a:rPr>
              <a:t>)</a:t>
            </a:r>
          </a:p>
          <a:p>
            <a:endParaRPr lang="en-US" sz="2800" dirty="0">
              <a:latin typeface="Baskerville Old Face" panose="02020602080505020303" pitchFamily="18" charset="0"/>
            </a:endParaRPr>
          </a:p>
          <a:p>
            <a:pPr marL="514350" indent="-514350">
              <a:buAutoNum type="arabicPeriod" startAt="2"/>
            </a:pPr>
            <a:r>
              <a:rPr lang="en-US" sz="2600" dirty="0" smtClean="0">
                <a:latin typeface="Baskerville Old Face" panose="02020602080505020303" pitchFamily="18" charset="0"/>
              </a:rPr>
              <a:t>What </a:t>
            </a:r>
            <a:r>
              <a:rPr lang="en-US" sz="2600" dirty="0">
                <a:latin typeface="Baskerville Old Face" panose="02020602080505020303" pitchFamily="18" charset="0"/>
              </a:rPr>
              <a:t>do I want the reader to know about the </a:t>
            </a:r>
            <a:r>
              <a:rPr lang="en-US" sz="2600" dirty="0" smtClean="0">
                <a:latin typeface="Baskerville Old Face" panose="02020602080505020303" pitchFamily="18" charset="0"/>
              </a:rPr>
              <a:t>subject?(</a:t>
            </a:r>
            <a:r>
              <a:rPr lang="en-US" sz="2600" dirty="0">
                <a:latin typeface="Baskerville Old Face" panose="02020602080505020303" pitchFamily="18" charset="0"/>
              </a:rPr>
              <a:t>Focus</a:t>
            </a:r>
            <a:r>
              <a:rPr lang="en-US" sz="2600" dirty="0" smtClean="0">
                <a:latin typeface="Baskerville Old Face" panose="02020602080505020303" pitchFamily="18" charset="0"/>
              </a:rPr>
              <a:t>)</a:t>
            </a:r>
          </a:p>
          <a:p>
            <a:endParaRPr lang="en-US" sz="2600" dirty="0">
              <a:latin typeface="Baskerville Old Face" panose="02020602080505020303" pitchFamily="18" charset="0"/>
            </a:endParaRPr>
          </a:p>
          <a:p>
            <a:r>
              <a:rPr lang="en-US" sz="2800" dirty="0">
                <a:latin typeface="Baskerville Old Face" panose="02020602080505020303" pitchFamily="18" charset="0"/>
              </a:rPr>
              <a:t>3.  How can I support my point of view? </a:t>
            </a:r>
            <a:r>
              <a:rPr lang="en-US" sz="2800" dirty="0" smtClean="0">
                <a:latin typeface="Baskerville Old Face" panose="02020602080505020303" pitchFamily="18" charset="0"/>
              </a:rPr>
              <a:t>(Support</a:t>
            </a:r>
            <a:r>
              <a:rPr lang="en-US" sz="2800" dirty="0">
                <a:latin typeface="Baskerville Old Face" panose="02020602080505020303" pitchFamily="18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17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Developing a thesis statement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524001"/>
            <a:ext cx="88392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/>
              <a:t>Subject</a:t>
            </a:r>
            <a:r>
              <a:rPr lang="en-US" sz="3000" dirty="0"/>
              <a:t>: </a:t>
            </a:r>
            <a:r>
              <a:rPr lang="en-US" sz="3000" dirty="0"/>
              <a:t>F</a:t>
            </a:r>
            <a:r>
              <a:rPr lang="en-US" sz="3000" dirty="0" smtClean="0"/>
              <a:t>uel </a:t>
            </a:r>
            <a:r>
              <a:rPr lang="en-US" sz="3000" dirty="0"/>
              <a:t>efficient </a:t>
            </a:r>
            <a:r>
              <a:rPr lang="en-US" sz="3000" dirty="0" smtClean="0"/>
              <a:t>cars</a:t>
            </a:r>
          </a:p>
          <a:p>
            <a:endParaRPr lang="en-US" sz="3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Focus</a:t>
            </a:r>
            <a:r>
              <a:rPr lang="en-US" sz="3000" dirty="0"/>
              <a:t>: </a:t>
            </a:r>
            <a:r>
              <a:rPr lang="en-US" sz="3000" dirty="0"/>
              <a:t>H</a:t>
            </a:r>
            <a:r>
              <a:rPr lang="en-US" sz="3000" dirty="0" smtClean="0"/>
              <a:t>elp the environment</a:t>
            </a:r>
          </a:p>
          <a:p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Support</a:t>
            </a:r>
            <a:r>
              <a:rPr lang="en-US" sz="3000" dirty="0"/>
              <a:t>: </a:t>
            </a:r>
            <a:r>
              <a:rPr lang="en-US" sz="3000" dirty="0"/>
              <a:t>R</a:t>
            </a:r>
            <a:r>
              <a:rPr lang="en-US" sz="3000" dirty="0" smtClean="0"/>
              <a:t>educe </a:t>
            </a:r>
            <a:r>
              <a:rPr lang="en-US" sz="3000" dirty="0"/>
              <a:t>air </a:t>
            </a:r>
            <a:r>
              <a:rPr lang="en-US" sz="3000" dirty="0" smtClean="0"/>
              <a:t>pollution, reduce </a:t>
            </a:r>
            <a:r>
              <a:rPr lang="en-US" sz="3000" dirty="0"/>
              <a:t>dependence </a:t>
            </a:r>
            <a:r>
              <a:rPr lang="en-US" sz="3000" dirty="0" smtClean="0"/>
              <a:t>on </a:t>
            </a:r>
            <a:r>
              <a:rPr lang="en-US" sz="3000" dirty="0"/>
              <a:t>foreign </a:t>
            </a:r>
            <a:r>
              <a:rPr lang="en-US" sz="3000" dirty="0" smtClean="0"/>
              <a:t>oil, reduce noise pollution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Baskerville Old Face" panose="020206020805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 smtClean="0">
                <a:latin typeface="Baskerville Old Face" panose="02020602080505020303" pitchFamily="18" charset="0"/>
              </a:rPr>
              <a:t>Sentence</a:t>
            </a:r>
            <a:r>
              <a:rPr lang="en-US" sz="2800" dirty="0">
                <a:latin typeface="Baskerville Old Face" panose="02020602080505020303" pitchFamily="18" charset="0"/>
              </a:rPr>
              <a:t>: Buying a fuel efficient automobile is an important way you can help the environment.</a:t>
            </a:r>
          </a:p>
          <a:p>
            <a:r>
              <a:rPr lang="en-US" sz="2800" dirty="0">
                <a:latin typeface="Baskerville Old Face" panose="02020602080505020303" pitchFamily="18" charset="0"/>
              </a:rPr>
              <a:t> 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1943100" lvl="3" indent="-571500">
              <a:buFont typeface="Arial" panose="020B0604020202020204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554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askerville Old Face" panose="02020602080505020303" pitchFamily="18" charset="0"/>
              </a:rPr>
              <a:t>1.  Subject: 	</a:t>
            </a:r>
            <a:r>
              <a:rPr lang="en-US" dirty="0" smtClean="0">
                <a:latin typeface="Baskerville Old Face" panose="02020602080505020303" pitchFamily="18" charset="0"/>
              </a:rPr>
              <a:t>School uniforms</a:t>
            </a:r>
          </a:p>
          <a:p>
            <a:pPr marL="0" indent="0">
              <a:buNone/>
            </a:pPr>
            <a:endParaRPr lang="en-US" dirty="0">
              <a:latin typeface="Baskerville Old Face" panose="02020602080505020303" pitchFamily="18" charset="0"/>
            </a:endParaRPr>
          </a:p>
          <a:p>
            <a:r>
              <a:rPr lang="en-US" dirty="0">
                <a:latin typeface="Baskerville Old Face" panose="02020602080505020303" pitchFamily="18" charset="0"/>
              </a:rPr>
              <a:t>2.  Focus: 	</a:t>
            </a:r>
            <a:r>
              <a:rPr lang="en-US" dirty="0" smtClean="0">
                <a:latin typeface="Baskerville Old Face" panose="02020602080505020303" pitchFamily="18" charset="0"/>
              </a:rPr>
              <a:t>Bad idea</a:t>
            </a:r>
          </a:p>
          <a:p>
            <a:pPr marL="0" indent="0">
              <a:buNone/>
            </a:pPr>
            <a:endParaRPr lang="en-US" dirty="0">
              <a:latin typeface="Baskerville Old Face" panose="02020602080505020303" pitchFamily="18" charset="0"/>
            </a:endParaRPr>
          </a:p>
          <a:p>
            <a:r>
              <a:rPr lang="en-US" dirty="0">
                <a:latin typeface="Baskerville Old Face" panose="02020602080505020303" pitchFamily="18" charset="0"/>
              </a:rPr>
              <a:t>3.  Support:  	</a:t>
            </a:r>
            <a:r>
              <a:rPr lang="en-US" dirty="0" smtClean="0">
                <a:latin typeface="Baskerville Old Face" panose="02020602080505020303" pitchFamily="18" charset="0"/>
              </a:rPr>
              <a:t>Look </a:t>
            </a:r>
            <a:r>
              <a:rPr lang="en-US" dirty="0">
                <a:latin typeface="Baskerville Old Face" panose="02020602080505020303" pitchFamily="18" charset="0"/>
              </a:rPr>
              <a:t>bad, limit individuality, expensive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76944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STEPS TO SUPPORT A THESIS (OPPOSING)</a:t>
            </a:r>
            <a:endParaRPr lang="en-US" sz="3000" b="1" dirty="0">
              <a:solidFill>
                <a:schemeClr val="tx2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29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Steps to support a thesis (supporting)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 Subject: 	</a:t>
            </a:r>
            <a:r>
              <a:rPr lang="en-US" dirty="0" smtClean="0"/>
              <a:t>School uniforms</a:t>
            </a:r>
          </a:p>
          <a:p>
            <a:endParaRPr lang="en-US" dirty="0"/>
          </a:p>
          <a:p>
            <a:r>
              <a:rPr lang="en-US" dirty="0"/>
              <a:t>2.  Focus:  	</a:t>
            </a:r>
            <a:r>
              <a:rPr lang="en-US" dirty="0" smtClean="0"/>
              <a:t>Good idea</a:t>
            </a:r>
          </a:p>
          <a:p>
            <a:endParaRPr lang="en-US" dirty="0"/>
          </a:p>
          <a:p>
            <a:r>
              <a:rPr lang="en-US" dirty="0"/>
              <a:t>3.  Support: 	</a:t>
            </a:r>
            <a:r>
              <a:rPr lang="en-US" dirty="0" smtClean="0"/>
              <a:t>Less </a:t>
            </a:r>
            <a:r>
              <a:rPr lang="en-US" dirty="0"/>
              <a:t>distracting, promote serious attitude, can be passed</a:t>
            </a:r>
          </a:p>
          <a:p>
            <a:r>
              <a:rPr lang="en-US" dirty="0"/>
              <a:t>down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3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173</TotalTime>
  <Words>148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Baskerville Old Face</vt:lpstr>
      <vt:lpstr>Franklin Gothic Book</vt:lpstr>
      <vt:lpstr>Franklin Gothic Medium</vt:lpstr>
      <vt:lpstr>Wingdings 2</vt:lpstr>
      <vt:lpstr>Trek</vt:lpstr>
      <vt:lpstr>Writing a Thesis Statement</vt:lpstr>
      <vt:lpstr>Thesis Statement</vt:lpstr>
      <vt:lpstr>PowerPoint Presentation</vt:lpstr>
      <vt:lpstr>Defining a Thesis statement</vt:lpstr>
      <vt:lpstr>Developing a thesis statement</vt:lpstr>
      <vt:lpstr>PowerPoint Presentation</vt:lpstr>
      <vt:lpstr>Steps to support a thesis (supporting)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Maintenance</dc:creator>
  <cp:lastModifiedBy>Tiffany Hendricks</cp:lastModifiedBy>
  <cp:revision>6</cp:revision>
  <dcterms:created xsi:type="dcterms:W3CDTF">2012-10-15T12:17:45Z</dcterms:created>
  <dcterms:modified xsi:type="dcterms:W3CDTF">2016-09-08T14:06:00Z</dcterms:modified>
</cp:coreProperties>
</file>